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8" r:id="rId3"/>
    <p:sldId id="288" r:id="rId4"/>
    <p:sldId id="285" r:id="rId5"/>
    <p:sldId id="286" r:id="rId6"/>
    <p:sldId id="287" r:id="rId7"/>
    <p:sldId id="299" r:id="rId8"/>
    <p:sldId id="300" r:id="rId9"/>
    <p:sldId id="301" r:id="rId10"/>
    <p:sldId id="302" r:id="rId11"/>
    <p:sldId id="258" r:id="rId12"/>
    <p:sldId id="260" r:id="rId13"/>
    <p:sldId id="257" r:id="rId14"/>
    <p:sldId id="261" r:id="rId15"/>
    <p:sldId id="264" r:id="rId16"/>
    <p:sldId id="283" r:id="rId17"/>
    <p:sldId id="263" r:id="rId18"/>
    <p:sldId id="280" r:id="rId19"/>
    <p:sldId id="289" r:id="rId20"/>
    <p:sldId id="291" r:id="rId21"/>
    <p:sldId id="272" r:id="rId22"/>
    <p:sldId id="273" r:id="rId23"/>
    <p:sldId id="278" r:id="rId24"/>
    <p:sldId id="276" r:id="rId25"/>
    <p:sldId id="274" r:id="rId26"/>
    <p:sldId id="277" r:id="rId27"/>
    <p:sldId id="292" r:id="rId28"/>
    <p:sldId id="293" r:id="rId29"/>
    <p:sldId id="294" r:id="rId30"/>
    <p:sldId id="295" r:id="rId31"/>
    <p:sldId id="296" r:id="rId32"/>
    <p:sldId id="29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FCF724-7DFF-4533-AA84-02B0E70D5D2D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8E2800-249C-4417-AB71-AD3A23A62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F724-7DFF-4533-AA84-02B0E70D5D2D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2800-249C-4417-AB71-AD3A23A62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F724-7DFF-4533-AA84-02B0E70D5D2D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2800-249C-4417-AB71-AD3A23A62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F724-7DFF-4533-AA84-02B0E70D5D2D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2800-249C-4417-AB71-AD3A23A62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F724-7DFF-4533-AA84-02B0E70D5D2D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2800-249C-4417-AB71-AD3A23A62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F724-7DFF-4533-AA84-02B0E70D5D2D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2800-249C-4417-AB71-AD3A23A62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F724-7DFF-4533-AA84-02B0E70D5D2D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2800-249C-4417-AB71-AD3A23A62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F724-7DFF-4533-AA84-02B0E70D5D2D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2800-249C-4417-AB71-AD3A23A62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F724-7DFF-4533-AA84-02B0E70D5D2D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2800-249C-4417-AB71-AD3A23A62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FCF724-7DFF-4533-AA84-02B0E70D5D2D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2800-249C-4417-AB71-AD3A23A62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FCF724-7DFF-4533-AA84-02B0E70D5D2D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8E2800-249C-4417-AB71-AD3A23A62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FCF724-7DFF-4533-AA84-02B0E70D5D2D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8E2800-249C-4417-AB71-AD3A23A62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541729"/>
          </a:xfrm>
        </p:spPr>
        <p:txBody>
          <a:bodyPr>
            <a:normAutofit/>
          </a:bodyPr>
          <a:lstStyle/>
          <a:p>
            <a:r>
              <a:rPr lang="mt-MT" sz="3200" dirty="0" smtClean="0"/>
              <a:t>Standing Committee</a:t>
            </a:r>
            <a:r>
              <a:rPr lang="mt-MT" dirty="0" smtClean="0"/>
              <a:t/>
            </a:r>
            <a:br>
              <a:rPr lang="mt-MT" dirty="0" smtClean="0"/>
            </a:br>
            <a:r>
              <a:rPr lang="mt-MT" dirty="0" smtClean="0"/>
              <a:t>Knowledge &amp;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212976"/>
            <a:ext cx="7772400" cy="1872208"/>
          </a:xfrm>
        </p:spPr>
        <p:txBody>
          <a:bodyPr>
            <a:normAutofit fontScale="92500" lnSpcReduction="20000"/>
          </a:bodyPr>
          <a:lstStyle/>
          <a:p>
            <a:endParaRPr lang="mt-MT" sz="1700" dirty="0" smtClean="0"/>
          </a:p>
          <a:p>
            <a:r>
              <a:rPr lang="mt-MT" sz="3200" dirty="0" smtClean="0"/>
              <a:t>Ruben Paul Borg </a:t>
            </a:r>
          </a:p>
          <a:p>
            <a:r>
              <a:rPr lang="mt-MT" sz="2000" dirty="0" smtClean="0"/>
              <a:t>(Vice Chairman)</a:t>
            </a:r>
          </a:p>
          <a:p>
            <a:endParaRPr lang="mt-MT" sz="2000" dirty="0" smtClean="0"/>
          </a:p>
          <a:p>
            <a:r>
              <a:rPr lang="mt-MT" sz="2000" dirty="0" smtClean="0"/>
              <a:t>56th ECCE General Meeting       </a:t>
            </a:r>
          </a:p>
          <a:p>
            <a:r>
              <a:rPr lang="mt-MT" sz="2000" dirty="0" smtClean="0"/>
              <a:t> Dubrovnik X-2012</a:t>
            </a:r>
            <a:endParaRPr lang="en-US" sz="2000" dirty="0"/>
          </a:p>
        </p:txBody>
      </p:sp>
      <p:pic>
        <p:nvPicPr>
          <p:cNvPr id="4" name="Picture 2" descr="logo_ecce_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332656"/>
            <a:ext cx="3240360" cy="968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 dirty="0" smtClean="0"/>
              <a:t>Which Research &amp; other projects are being developed in each respective country participating.</a:t>
            </a:r>
          </a:p>
          <a:p>
            <a:r>
              <a:rPr lang="mt-MT" dirty="0" smtClean="0"/>
              <a:t>Start with a small target – develop longer term targets</a:t>
            </a:r>
          </a:p>
          <a:p>
            <a:r>
              <a:rPr lang="mt-MT" dirty="0" smtClean="0"/>
              <a:t>Identify </a:t>
            </a:r>
            <a:r>
              <a:rPr lang="mt-MT" u="sng" dirty="0" smtClean="0"/>
              <a:t>immediately</a:t>
            </a:r>
            <a:r>
              <a:rPr lang="mt-MT" dirty="0" smtClean="0"/>
              <a:t> what we consider innovative.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Discussion #3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mt-MT" dirty="0" smtClean="0">
                <a:solidFill>
                  <a:srgbClr val="C00000"/>
                </a:solidFill>
              </a:rPr>
              <a:t>Develop a database of information concerning the situation and position of different countries regarding Knowledge and Technology in Civil Engineering</a:t>
            </a:r>
            <a:r>
              <a:rPr lang="mt-MT" dirty="0" smtClean="0">
                <a:solidFill>
                  <a:srgbClr val="FF0000"/>
                </a:solidFill>
              </a:rPr>
              <a:t>.</a:t>
            </a:r>
          </a:p>
          <a:p>
            <a:endParaRPr lang="mt-MT" dirty="0" smtClean="0"/>
          </a:p>
          <a:p>
            <a:r>
              <a:rPr lang="mt-MT" dirty="0" smtClean="0"/>
              <a:t>Required feedback of all participating countries.</a:t>
            </a:r>
          </a:p>
          <a:p>
            <a:endParaRPr lang="mt-MT" dirty="0" smtClean="0"/>
          </a:p>
          <a:p>
            <a:r>
              <a:rPr lang="mt-MT" dirty="0" smtClean="0"/>
              <a:t>Exploit a valuable resource:  </a:t>
            </a:r>
            <a:r>
              <a:rPr lang="mt-MT" b="1" dirty="0" smtClean="0">
                <a:solidFill>
                  <a:srgbClr val="C00000"/>
                </a:solidFill>
              </a:rPr>
              <a:t>the presence - representation of different countries.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OBJECTIVE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 dirty="0" smtClean="0"/>
              <a:t>Report to New President Elect – who oversees activities of ECCE SCs inclduign Knowledge &amp; Technology SC.</a:t>
            </a:r>
          </a:p>
          <a:p>
            <a:pPr>
              <a:buNone/>
            </a:pPr>
            <a:endParaRPr lang="mt-MT" dirty="0" smtClean="0"/>
          </a:p>
          <a:p>
            <a:r>
              <a:rPr lang="mt-MT" dirty="0" smtClean="0"/>
              <a:t>Disseminate information – member countries feedback &amp; relevance.</a:t>
            </a:r>
          </a:p>
          <a:p>
            <a:pPr>
              <a:buNone/>
            </a:pPr>
            <a:endParaRPr lang="mt-MT" dirty="0" smtClean="0"/>
          </a:p>
          <a:p>
            <a:pPr>
              <a:buNone/>
            </a:pPr>
            <a:r>
              <a:rPr lang="mt-MT" i="1" dirty="0" smtClean="0"/>
              <a:t>We must ask:</a:t>
            </a:r>
            <a:r>
              <a:rPr lang="mt-MT" dirty="0" smtClean="0"/>
              <a:t> </a:t>
            </a:r>
          </a:p>
          <a:p>
            <a:r>
              <a:rPr lang="mt-MT" dirty="0" smtClean="0">
                <a:solidFill>
                  <a:srgbClr val="C00000"/>
                </a:solidFill>
              </a:rPr>
              <a:t>What member organisations are getting back from ECCE?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t-MT" dirty="0" smtClean="0"/>
              <a:t>To exploit the following Portals in the future:</a:t>
            </a:r>
          </a:p>
          <a:p>
            <a:pPr>
              <a:buNone/>
            </a:pPr>
            <a:endParaRPr lang="mt-MT" dirty="0"/>
          </a:p>
          <a:p>
            <a:pPr marL="514350" indent="-514350">
              <a:buAutoNum type="arabicPeriod"/>
            </a:pPr>
            <a:r>
              <a:rPr lang="mt-MT" dirty="0" smtClean="0"/>
              <a:t>Web Site SC Info.</a:t>
            </a:r>
          </a:p>
          <a:p>
            <a:pPr marL="514350" indent="-514350">
              <a:buAutoNum type="arabicPeriod"/>
            </a:pPr>
            <a:r>
              <a:rPr lang="mt-MT" dirty="0" smtClean="0"/>
              <a:t>New ECCE Journal</a:t>
            </a:r>
          </a:p>
          <a:p>
            <a:pPr marL="514350" indent="-514350">
              <a:buAutoNum type="arabicPeriod"/>
            </a:pPr>
            <a:r>
              <a:rPr lang="mt-MT" dirty="0" smtClean="0"/>
              <a:t>New Events – Thematic Areas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 dirty="0" smtClean="0"/>
              <a:t>Principle: Can be based on specific work packages – tasks.</a:t>
            </a:r>
          </a:p>
          <a:p>
            <a:pPr>
              <a:buNone/>
            </a:pPr>
            <a:endParaRPr lang="mt-MT" dirty="0" smtClean="0"/>
          </a:p>
          <a:p>
            <a:r>
              <a:rPr lang="mt-MT" dirty="0" smtClean="0"/>
              <a:t>Task - WPs leaders identified - expertise.</a:t>
            </a:r>
          </a:p>
          <a:p>
            <a:pPr>
              <a:buNone/>
            </a:pPr>
            <a:endParaRPr lang="mt-MT" dirty="0" smtClean="0"/>
          </a:p>
          <a:p>
            <a:r>
              <a:rPr lang="mt-MT" dirty="0" smtClean="0"/>
              <a:t>Specific attainable deliverables.</a:t>
            </a:r>
          </a:p>
          <a:p>
            <a:pPr>
              <a:buNone/>
            </a:pPr>
            <a:endParaRPr lang="mt-MT" dirty="0" smtClean="0"/>
          </a:p>
          <a:p>
            <a:r>
              <a:rPr lang="mt-MT" dirty="0" smtClean="0"/>
              <a:t>Short term objectives within longer term plan – startegy: </a:t>
            </a:r>
            <a:r>
              <a:rPr lang="mt-MT" b="1" dirty="0" smtClean="0"/>
              <a:t>Road Map</a:t>
            </a:r>
            <a:r>
              <a:rPr lang="mt-MT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ACTION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mt-MT" sz="4000" dirty="0" smtClean="0">
                <a:solidFill>
                  <a:srgbClr val="C00000"/>
                </a:solidFill>
              </a:rPr>
              <a:t>What will Civil Engineering be like in 5 years or 10 years from now?</a:t>
            </a:r>
          </a:p>
          <a:p>
            <a:pPr>
              <a:buNone/>
            </a:pPr>
            <a:endParaRPr lang="mt-MT" sz="4000" dirty="0" smtClean="0">
              <a:solidFill>
                <a:srgbClr val="C00000"/>
              </a:solidFill>
            </a:endParaRPr>
          </a:p>
          <a:p>
            <a:r>
              <a:rPr lang="mt-MT" dirty="0" smtClean="0"/>
              <a:t>Innovation – emerging areas in Civil Engineering.</a:t>
            </a:r>
          </a:p>
          <a:p>
            <a:r>
              <a:rPr lang="mt-MT" dirty="0" smtClean="0"/>
              <a:t>Main developments in Civil Eng. in the near future.</a:t>
            </a:r>
          </a:p>
          <a:p>
            <a:r>
              <a:rPr lang="mt-MT" dirty="0" smtClean="0"/>
              <a:t>Priority areas - a 5 year persepctive.</a:t>
            </a:r>
          </a:p>
          <a:p>
            <a:pPr>
              <a:buNone/>
            </a:pPr>
            <a:endParaRPr lang="mt-MT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Way forward</a:t>
            </a:r>
            <a:r>
              <a:rPr lang="mt-MT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t-MT" dirty="0" smtClean="0"/>
              <a:t>Realistic Objectives – attainable targets.</a:t>
            </a:r>
          </a:p>
          <a:p>
            <a:r>
              <a:rPr lang="mt-MT" dirty="0" smtClean="0"/>
              <a:t>Relevance of ECCE activities to member countries and the country organisation’s members.</a:t>
            </a:r>
          </a:p>
          <a:p>
            <a:r>
              <a:rPr lang="mt-MT" dirty="0" smtClean="0"/>
              <a:t>Reaching the members – dissemination.</a:t>
            </a:r>
          </a:p>
          <a:p>
            <a:r>
              <a:rPr lang="mt-MT" dirty="0" smtClean="0"/>
              <a:t>Priority areas – link to special interest fields.</a:t>
            </a:r>
          </a:p>
          <a:p>
            <a:pPr>
              <a:buNone/>
            </a:pPr>
            <a:endParaRPr lang="mt-MT" u="sng" dirty="0"/>
          </a:p>
          <a:p>
            <a:pPr>
              <a:buNone/>
            </a:pPr>
            <a:r>
              <a:rPr lang="mt-MT" u="sng" dirty="0" smtClean="0"/>
              <a:t>General Methodlogy:</a:t>
            </a:r>
          </a:p>
          <a:p>
            <a:pPr>
              <a:buNone/>
            </a:pPr>
            <a:endParaRPr lang="mt-MT" dirty="0" smtClean="0"/>
          </a:p>
          <a:p>
            <a:r>
              <a:rPr lang="mt-MT" dirty="0" smtClean="0"/>
              <a:t>Data </a:t>
            </a:r>
            <a:r>
              <a:rPr lang="mt-MT" dirty="0"/>
              <a:t>C</a:t>
            </a:r>
            <a:r>
              <a:rPr lang="mt-MT" dirty="0" smtClean="0"/>
              <a:t>ollection – </a:t>
            </a:r>
            <a:r>
              <a:rPr lang="mt-MT" b="1" dirty="0" smtClean="0"/>
              <a:t>Surveys</a:t>
            </a:r>
            <a:r>
              <a:rPr lang="mt-MT" dirty="0" smtClean="0"/>
              <a:t> – identify current practice and gaps in knowledge</a:t>
            </a:r>
          </a:p>
          <a:p>
            <a:r>
              <a:rPr lang="mt-MT" dirty="0" smtClean="0"/>
              <a:t>Identify </a:t>
            </a:r>
            <a:r>
              <a:rPr lang="mt-MT" b="1" dirty="0" smtClean="0"/>
              <a:t>Specialists</a:t>
            </a:r>
            <a:r>
              <a:rPr lang="mt-MT" dirty="0" smtClean="0"/>
              <a:t> in different countries</a:t>
            </a:r>
          </a:p>
          <a:p>
            <a:r>
              <a:rPr lang="mt-MT" dirty="0" smtClean="0"/>
              <a:t>Identify </a:t>
            </a:r>
            <a:r>
              <a:rPr lang="mt-MT" b="1" dirty="0" smtClean="0"/>
              <a:t>Best practice examples </a:t>
            </a:r>
            <a:r>
              <a:rPr lang="mt-MT" dirty="0" smtClean="0"/>
              <a:t>in different countries.</a:t>
            </a:r>
            <a:endParaRPr lang="en-US" dirty="0" smtClean="0"/>
          </a:p>
          <a:p>
            <a:pPr>
              <a:buNone/>
            </a:pPr>
            <a:endParaRPr lang="mt-MT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Methodology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t-MT" b="1" dirty="0" smtClean="0"/>
              <a:t>Short Term Plan: </a:t>
            </a:r>
            <a:r>
              <a:rPr lang="mt-MT" dirty="0" smtClean="0"/>
              <a:t>Identify  </a:t>
            </a:r>
            <a:r>
              <a:rPr lang="mt-MT" u="sng" dirty="0" smtClean="0"/>
              <a:t>current state - Priority areas and emerging fields in Knowledge and Technology</a:t>
            </a:r>
            <a:r>
              <a:rPr lang="mt-MT" dirty="0" smtClean="0"/>
              <a:t> – developments in Civil Engineering: </a:t>
            </a:r>
            <a:r>
              <a:rPr lang="mt-MT" dirty="0" smtClean="0">
                <a:solidFill>
                  <a:srgbClr val="C00000"/>
                </a:solidFill>
              </a:rPr>
              <a:t>What shall Civil Engineering be like in 5 years time</a:t>
            </a:r>
            <a:r>
              <a:rPr lang="mt-MT" dirty="0" smtClean="0"/>
              <a:t>.</a:t>
            </a:r>
          </a:p>
          <a:p>
            <a:pPr>
              <a:buNone/>
            </a:pPr>
            <a:endParaRPr lang="mt-MT" dirty="0" smtClean="0"/>
          </a:p>
          <a:p>
            <a:r>
              <a:rPr lang="mt-MT" b="1" dirty="0" smtClean="0"/>
              <a:t>Longer Term: </a:t>
            </a:r>
            <a:r>
              <a:rPr lang="mt-MT" dirty="0" smtClean="0"/>
              <a:t>Further Devlopment of tasks – reference to priority areas – Special interest group / </a:t>
            </a:r>
            <a:r>
              <a:rPr lang="mt-MT" u="sng" dirty="0" smtClean="0"/>
              <a:t>Work Packages</a:t>
            </a:r>
            <a:r>
              <a:rPr lang="mt-MT" dirty="0" smtClean="0"/>
              <a:t>, tackling specific areas – K&amp;T.</a:t>
            </a:r>
          </a:p>
          <a:p>
            <a:endParaRPr lang="mt-MT" b="1" dirty="0" smtClean="0"/>
          </a:p>
          <a:p>
            <a:endParaRPr lang="mt-MT" b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Special Interest Groups: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>
                <a:solidFill>
                  <a:srgbClr val="C00000"/>
                </a:solidFill>
              </a:rPr>
              <a:t>A First Step: </a:t>
            </a:r>
            <a:br>
              <a:rPr lang="mt-MT" dirty="0" smtClean="0">
                <a:solidFill>
                  <a:srgbClr val="C00000"/>
                </a:solidFill>
              </a:rPr>
            </a:br>
            <a:r>
              <a:rPr lang="mt-MT" dirty="0" smtClean="0">
                <a:solidFill>
                  <a:srgbClr val="C00000"/>
                </a:solidFill>
              </a:rPr>
              <a:t>Identification of Priority Areas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t-MT" u="sng" dirty="0" smtClean="0"/>
          </a:p>
          <a:p>
            <a:r>
              <a:rPr lang="mt-MT" dirty="0" smtClean="0"/>
              <a:t>From your experiences, which are the Priority areas and most important emerging fields in Civil Engineering 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Question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t-MT" sz="2400" dirty="0" smtClean="0"/>
          </a:p>
          <a:p>
            <a:r>
              <a:rPr lang="mt-MT" sz="2400" dirty="0" smtClean="0"/>
              <a:t>George Demetriou (Cyprus)</a:t>
            </a:r>
          </a:p>
          <a:p>
            <a:r>
              <a:rPr lang="mt-MT" sz="2400" dirty="0" smtClean="0"/>
              <a:t>Brise Delaport (France)</a:t>
            </a:r>
          </a:p>
          <a:p>
            <a:r>
              <a:rPr lang="mt-MT" sz="2400" dirty="0" smtClean="0"/>
              <a:t>Murt </a:t>
            </a:r>
            <a:r>
              <a:rPr lang="mt-MT" sz="2400" dirty="0" smtClean="0"/>
              <a:t>Coleman (</a:t>
            </a:r>
            <a:r>
              <a:rPr lang="mt-MT" sz="2400" dirty="0" smtClean="0"/>
              <a:t>Ireland)</a:t>
            </a:r>
          </a:p>
          <a:p>
            <a:r>
              <a:rPr lang="mt-MT" sz="2400" dirty="0" smtClean="0"/>
              <a:t>Hayley Coleman (UK)</a:t>
            </a:r>
          </a:p>
          <a:p>
            <a:r>
              <a:rPr lang="mt-MT" sz="2400" dirty="0" smtClean="0"/>
              <a:t>Temoo Vehmaskoski (Finland)</a:t>
            </a:r>
          </a:p>
          <a:p>
            <a:r>
              <a:rPr lang="mt-MT" sz="2400" dirty="0" smtClean="0"/>
              <a:t>Ruben Paul Borg (Malta)</a:t>
            </a:r>
          </a:p>
          <a:p>
            <a:endParaRPr lang="mt-MT" sz="2400" dirty="0" smtClean="0"/>
          </a:p>
          <a:p>
            <a:pPr>
              <a:buNone/>
            </a:pPr>
            <a:r>
              <a:rPr lang="mt-MT" sz="2400" dirty="0" smtClean="0">
                <a:solidFill>
                  <a:srgbClr val="C00000"/>
                </a:solidFill>
              </a:rPr>
              <a:t>Other Participants in ECCE </a:t>
            </a:r>
          </a:p>
          <a:p>
            <a:pPr>
              <a:buNone/>
            </a:pPr>
            <a:r>
              <a:rPr lang="mt-MT" sz="2400" dirty="0" smtClean="0">
                <a:solidFill>
                  <a:srgbClr val="C00000"/>
                </a:solidFill>
              </a:rPr>
              <a:t>+  New members Welcome.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Participants – </a:t>
            </a:r>
            <a:br>
              <a:rPr lang="mt-MT" dirty="0" smtClean="0"/>
            </a:br>
            <a:r>
              <a:rPr lang="mt-MT" dirty="0" smtClean="0"/>
              <a:t>56th ECCE General Meeting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Answers ...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mt-MT" dirty="0" smtClean="0">
                <a:solidFill>
                  <a:schemeClr val="tx2">
                    <a:lumMod val="50000"/>
                  </a:schemeClr>
                </a:solidFill>
              </a:rPr>
              <a:t>ITS – Intelligent Transport Systems.</a:t>
            </a:r>
          </a:p>
          <a:p>
            <a:pPr marL="514350" indent="-514350"/>
            <a:r>
              <a:rPr lang="mt-MT" dirty="0" smtClean="0">
                <a:solidFill>
                  <a:schemeClr val="tx2">
                    <a:lumMod val="50000"/>
                  </a:schemeClr>
                </a:solidFill>
              </a:rPr>
              <a:t>Transport – Incl. High Speed Rail – European Transport legislation</a:t>
            </a:r>
            <a:r>
              <a:rPr lang="mt-MT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514350" indent="-514350">
              <a:buNone/>
            </a:pPr>
            <a:endParaRPr lang="mt-MT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Priority Areas</a:t>
            </a:r>
            <a:br>
              <a:rPr lang="mt-MT" dirty="0" smtClean="0"/>
            </a:br>
            <a:r>
              <a:rPr lang="mt-MT" dirty="0" smtClean="0">
                <a:solidFill>
                  <a:schemeClr val="accent3">
                    <a:lumMod val="75000"/>
                  </a:schemeClr>
                </a:solidFill>
              </a:rPr>
              <a:t>Transportation &amp; Infrastructure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mt-MT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mt-MT" dirty="0" smtClean="0"/>
              <a:t>BIM implimentation in construction processes and also operation and maintenance (Building Information Modelling)</a:t>
            </a:r>
          </a:p>
          <a:p>
            <a:pPr marL="514350" indent="-514350">
              <a:buAutoNum type="arabicPeriod"/>
            </a:pPr>
            <a:r>
              <a:rPr lang="mt-MT" dirty="0" smtClean="0"/>
              <a:t>New Modelling of Infrastructure – General approach</a:t>
            </a:r>
          </a:p>
          <a:p>
            <a:pPr marL="514350" indent="-514350">
              <a:buAutoNum type="arabicPeriod"/>
            </a:pPr>
            <a:r>
              <a:rPr lang="mt-MT" dirty="0" smtClean="0"/>
              <a:t>Interface - Interoperability between softwares.</a:t>
            </a:r>
          </a:p>
          <a:p>
            <a:pPr marL="514350" indent="-514350">
              <a:buAutoNum type="arabicPeriod"/>
            </a:pPr>
            <a:endParaRPr lang="mt-MT" dirty="0" smtClean="0"/>
          </a:p>
          <a:p>
            <a:pPr marL="514350" indent="-514350">
              <a:buAutoNum type="arabicPeriod"/>
            </a:pPr>
            <a:endParaRPr lang="mt-MT" dirty="0" smtClean="0"/>
          </a:p>
          <a:p>
            <a:pPr marL="514350" indent="-514350">
              <a:buAutoNum type="arabicPeriod"/>
            </a:pPr>
            <a:endParaRPr lang="mt-MT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Priority Areas</a:t>
            </a:r>
            <a:br>
              <a:rPr lang="mt-MT" dirty="0" smtClean="0"/>
            </a:br>
            <a:r>
              <a:rPr lang="mt-MT" dirty="0" smtClean="0">
                <a:solidFill>
                  <a:schemeClr val="accent3">
                    <a:lumMod val="75000"/>
                  </a:schemeClr>
                </a:solidFill>
              </a:rPr>
              <a:t>Modelling of Processes and Systems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mt-MT" dirty="0" smtClean="0"/>
          </a:p>
          <a:p>
            <a:pPr marL="514350" indent="-514350">
              <a:buAutoNum type="arabicPeriod"/>
            </a:pPr>
            <a:r>
              <a:rPr lang="mt-MT" dirty="0" smtClean="0"/>
              <a:t>Earthquake Engineering - Retrofit.</a:t>
            </a:r>
          </a:p>
          <a:p>
            <a:pPr marL="514350" indent="-514350">
              <a:buAutoNum type="arabicPeriod"/>
            </a:pPr>
            <a:r>
              <a:rPr lang="mt-MT" dirty="0" smtClean="0">
                <a:solidFill>
                  <a:schemeClr val="tx2">
                    <a:lumMod val="50000"/>
                  </a:schemeClr>
                </a:solidFill>
              </a:rPr>
              <a:t>Disaster Resilience of Urban Areas and Urban Infrastructure.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mt-MT" dirty="0" smtClean="0">
                <a:solidFill>
                  <a:schemeClr val="tx2">
                    <a:lumMod val="50000"/>
                  </a:schemeClr>
                </a:solidFill>
              </a:rPr>
              <a:t>Building Vulnerability</a:t>
            </a:r>
          </a:p>
          <a:p>
            <a:pPr marL="514350" indent="-514350">
              <a:buAutoNum type="arabicPeriod"/>
            </a:pPr>
            <a:endParaRPr lang="mt-MT" dirty="0" smtClean="0"/>
          </a:p>
          <a:p>
            <a:pPr marL="514350" indent="-514350">
              <a:buAutoNum type="arabicPeriod"/>
            </a:pPr>
            <a:endParaRPr lang="mt-MT" dirty="0" smtClean="0"/>
          </a:p>
          <a:p>
            <a:pPr marL="514350" indent="-514350">
              <a:buAutoNum type="arabicPeriod"/>
            </a:pPr>
            <a:endParaRPr lang="mt-MT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Priority Areas</a:t>
            </a:r>
            <a:br>
              <a:rPr lang="mt-MT" dirty="0" smtClean="0"/>
            </a:br>
            <a:r>
              <a:rPr lang="mt-MT" dirty="0" smtClean="0">
                <a:solidFill>
                  <a:schemeClr val="accent3">
                    <a:lumMod val="75000"/>
                  </a:schemeClr>
                </a:solidFill>
              </a:rPr>
              <a:t>Actions on Structures &amp; Vulnerability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 dirty="0" smtClean="0"/>
              <a:t>Policy</a:t>
            </a:r>
          </a:p>
          <a:p>
            <a:r>
              <a:rPr lang="mt-MT" dirty="0" smtClean="0"/>
              <a:t>Regulations</a:t>
            </a:r>
          </a:p>
          <a:p>
            <a:r>
              <a:rPr lang="mt-MT" dirty="0" smtClean="0"/>
              <a:t>Implimenation and effectiveness of Eurocodes. New Developments.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Priority Areas</a:t>
            </a:r>
            <a:br>
              <a:rPr lang="mt-MT" dirty="0" smtClean="0"/>
            </a:br>
            <a:r>
              <a:rPr lang="mt-MT" dirty="0" smtClean="0">
                <a:solidFill>
                  <a:schemeClr val="accent3">
                    <a:lumMod val="75000"/>
                  </a:schemeClr>
                </a:solidFill>
              </a:rPr>
              <a:t>Policy, Regulations &amp; Standards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9715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mt-MT" sz="3400" dirty="0" smtClean="0">
                <a:solidFill>
                  <a:schemeClr val="tx2">
                    <a:lumMod val="50000"/>
                  </a:schemeClr>
                </a:solidFill>
              </a:rPr>
              <a:t>Climate Change Green Building &amp; Sustainable Infrastructure.</a:t>
            </a:r>
          </a:p>
          <a:p>
            <a:pPr>
              <a:buFont typeface="Wingdings" pitchFamily="2" charset="2"/>
              <a:buChar char="§"/>
            </a:pPr>
            <a:r>
              <a:rPr lang="mt-MT" sz="3400" dirty="0" smtClean="0">
                <a:solidFill>
                  <a:schemeClr val="tx2">
                    <a:lumMod val="50000"/>
                  </a:schemeClr>
                </a:solidFill>
              </a:rPr>
              <a:t>Resource Management – Consumption of resources</a:t>
            </a:r>
          </a:p>
          <a:p>
            <a:pPr>
              <a:buFont typeface="Wingdings" pitchFamily="2" charset="2"/>
              <a:buChar char="§"/>
            </a:pPr>
            <a:r>
              <a:rPr lang="mt-MT" sz="3400" dirty="0" smtClean="0">
                <a:solidFill>
                  <a:schemeClr val="tx2">
                    <a:lumMod val="50000"/>
                  </a:schemeClr>
                </a:solidFill>
              </a:rPr>
              <a:t>Sustainable Management of Infrastructure – New tools</a:t>
            </a:r>
          </a:p>
          <a:p>
            <a:pPr>
              <a:buFont typeface="Wingdings" pitchFamily="2" charset="2"/>
              <a:buChar char="§"/>
            </a:pPr>
            <a:r>
              <a:rPr lang="mt-MT" sz="3400" dirty="0" smtClean="0">
                <a:solidFill>
                  <a:schemeClr val="tx2">
                    <a:lumMod val="50000"/>
                  </a:schemeClr>
                </a:solidFill>
              </a:rPr>
              <a:t>Recycling of Materials, DfD - Design for Deconstruction</a:t>
            </a:r>
          </a:p>
          <a:p>
            <a:pPr>
              <a:buFont typeface="Wingdings" pitchFamily="2" charset="2"/>
              <a:buChar char="§"/>
            </a:pPr>
            <a:r>
              <a:rPr lang="mt-MT" sz="3400" dirty="0" smtClean="0">
                <a:solidFill>
                  <a:schemeClr val="tx2">
                    <a:lumMod val="50000"/>
                  </a:schemeClr>
                </a:solidFill>
              </a:rPr>
              <a:t>Building Refurbishment, Energy Efficiency new Legislation.</a:t>
            </a:r>
          </a:p>
          <a:p>
            <a:pPr>
              <a:buFont typeface="Wingdings" pitchFamily="2" charset="2"/>
              <a:buChar char="§"/>
            </a:pPr>
            <a:r>
              <a:rPr lang="mt-MT" sz="3400" dirty="0" smtClean="0">
                <a:solidFill>
                  <a:schemeClr val="tx2">
                    <a:lumMod val="50000"/>
                  </a:schemeClr>
                </a:solidFill>
              </a:rPr>
              <a:t>Building Assessment Tools – Leed, BREEAM, SBTool etc.</a:t>
            </a:r>
          </a:p>
          <a:p>
            <a:pPr>
              <a:buFont typeface="Wingdings" pitchFamily="2" charset="2"/>
              <a:buChar char="§"/>
            </a:pPr>
            <a:r>
              <a:rPr lang="mt-MT" sz="3400" dirty="0" smtClean="0">
                <a:solidFill>
                  <a:schemeClr val="tx2">
                    <a:lumMod val="50000"/>
                  </a:schemeClr>
                </a:solidFill>
              </a:rPr>
              <a:t>Energy Efficiency in Buildings</a:t>
            </a:r>
          </a:p>
          <a:p>
            <a:pPr>
              <a:buFont typeface="Wingdings" pitchFamily="2" charset="2"/>
              <a:buChar char="§"/>
            </a:pPr>
            <a:r>
              <a:rPr lang="mt-MT" sz="3400" dirty="0" smtClean="0">
                <a:solidFill>
                  <a:schemeClr val="tx2">
                    <a:lumMod val="50000"/>
                  </a:schemeClr>
                </a:solidFill>
              </a:rPr>
              <a:t>Water Infrastructure &amp; Waste Management</a:t>
            </a:r>
          </a:p>
          <a:p>
            <a:pPr>
              <a:buFont typeface="Wingdings" pitchFamily="2" charset="2"/>
              <a:buChar char="§"/>
            </a:pPr>
            <a:r>
              <a:rPr lang="mt-MT" sz="3400" dirty="0" smtClean="0">
                <a:solidFill>
                  <a:schemeClr val="tx2">
                    <a:lumMod val="50000"/>
                  </a:schemeClr>
                </a:solidFill>
              </a:rPr>
              <a:t>Life Cycle Analysis &amp; LCC</a:t>
            </a:r>
          </a:p>
          <a:p>
            <a:pPr marL="514350" indent="-514350">
              <a:buNone/>
            </a:pPr>
            <a:endParaRPr lang="mt-MT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endParaRPr lang="mt-MT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endParaRPr lang="mt-MT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endParaRPr lang="mt-MT" dirty="0" smtClean="0"/>
          </a:p>
          <a:p>
            <a:endParaRPr lang="mt-MT" dirty="0" smtClean="0"/>
          </a:p>
          <a:p>
            <a:endParaRPr lang="mt-MT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Priority Areas</a:t>
            </a:r>
            <a:br>
              <a:rPr lang="mt-MT" dirty="0" smtClean="0"/>
            </a:br>
            <a:r>
              <a:rPr lang="mt-MT" dirty="0" smtClean="0">
                <a:solidFill>
                  <a:schemeClr val="accent3">
                    <a:lumMod val="75000"/>
                  </a:schemeClr>
                </a:solidFill>
              </a:rPr>
              <a:t>Sustainable Energy &amp; Resources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mt-MT" dirty="0" smtClean="0"/>
              <a:t>New Materials</a:t>
            </a:r>
          </a:p>
          <a:p>
            <a:pPr marL="514350" indent="-514350"/>
            <a:r>
              <a:rPr lang="mt-MT" dirty="0" smtClean="0"/>
              <a:t>Smart Materials &amp; Intelligent Technologies</a:t>
            </a:r>
          </a:p>
          <a:p>
            <a:pPr marL="514350" indent="-514350"/>
            <a:r>
              <a:rPr lang="mt-MT" dirty="0" smtClean="0"/>
              <a:t>Nano technology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Priority Areas</a:t>
            </a:r>
            <a:br>
              <a:rPr lang="mt-MT" dirty="0" smtClean="0"/>
            </a:br>
            <a:r>
              <a:rPr lang="mt-MT" dirty="0" smtClean="0">
                <a:solidFill>
                  <a:schemeClr val="accent3">
                    <a:lumMod val="75000"/>
                  </a:schemeClr>
                </a:solidFill>
              </a:rPr>
              <a:t>Materials &amp; Technology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mt-MT" b="1" dirty="0" smtClean="0"/>
              <a:t>Phase A</a:t>
            </a:r>
          </a:p>
          <a:p>
            <a:r>
              <a:rPr lang="mt-MT" dirty="0" smtClean="0"/>
              <a:t>Step 1: Determine a First List - SC group</a:t>
            </a:r>
          </a:p>
          <a:p>
            <a:r>
              <a:rPr lang="mt-MT" dirty="0" smtClean="0"/>
              <a:t>Step 2: Determine a Second List - ECCE group</a:t>
            </a:r>
          </a:p>
          <a:p>
            <a:r>
              <a:rPr lang="mt-MT" dirty="0" smtClean="0"/>
              <a:t>Step 3: Assess Research projects &amp; developments – Cordis, Regulations.</a:t>
            </a:r>
          </a:p>
          <a:p>
            <a:r>
              <a:rPr lang="mt-MT" dirty="0" smtClean="0"/>
              <a:t>Step 4: Priorities set through survey</a:t>
            </a:r>
          </a:p>
          <a:p>
            <a:r>
              <a:rPr lang="mt-MT" dirty="0" smtClean="0"/>
              <a:t>Step 4: Analyse the data – overall priorities.</a:t>
            </a:r>
          </a:p>
          <a:p>
            <a:endParaRPr lang="mt-MT" dirty="0"/>
          </a:p>
          <a:p>
            <a:pPr>
              <a:buNone/>
            </a:pPr>
            <a:r>
              <a:rPr lang="mt-MT" b="1" dirty="0" smtClean="0"/>
              <a:t>Phase B</a:t>
            </a:r>
          </a:p>
          <a:p>
            <a:r>
              <a:rPr lang="mt-MT" dirty="0" smtClean="0"/>
              <a:t>Dissemination of Results obtained from Phase A.</a:t>
            </a:r>
          </a:p>
          <a:p>
            <a:r>
              <a:rPr lang="mt-MT" dirty="0" smtClean="0"/>
              <a:t>Develop second stage data collection.</a:t>
            </a:r>
          </a:p>
          <a:p>
            <a:r>
              <a:rPr lang="mt-MT" dirty="0" smtClean="0"/>
              <a:t>Detailed analysis of priority areas.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mt-MT" b="1" dirty="0" smtClean="0">
                <a:solidFill>
                  <a:srgbClr val="C00000"/>
                </a:solidFill>
              </a:rPr>
              <a:t>Proposal for ACTION</a:t>
            </a:r>
            <a:r>
              <a:rPr lang="mt-MT" u="sng" dirty="0" smtClean="0"/>
              <a:t/>
            </a:r>
            <a:br>
              <a:rPr lang="mt-MT" u="sng" dirty="0" smtClean="0"/>
            </a:br>
            <a:r>
              <a:rPr lang="mt-MT" sz="3100" u="sng" dirty="0" smtClean="0"/>
              <a:t>TASK</a:t>
            </a:r>
            <a:r>
              <a:rPr lang="mt-MT" sz="3100" dirty="0" smtClean="0"/>
              <a:t>: Emerging Fields in Civil Engineering</a:t>
            </a:r>
            <a:endParaRPr lang="en-US" sz="31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mt-MT" dirty="0" smtClean="0"/>
              <a:t>Identify Priority areas in different organisations - countries.</a:t>
            </a:r>
          </a:p>
          <a:p>
            <a:pPr marL="514350" indent="-514350">
              <a:buAutoNum type="arabicPeriod"/>
            </a:pPr>
            <a:r>
              <a:rPr lang="mt-MT" dirty="0" smtClean="0"/>
              <a:t>Establish what different organisations expect from ECCE.</a:t>
            </a:r>
          </a:p>
          <a:p>
            <a:pPr marL="514350" indent="-514350">
              <a:buNone/>
            </a:pPr>
            <a:endParaRPr lang="mt-MT" dirty="0" smtClean="0"/>
          </a:p>
          <a:p>
            <a:pPr>
              <a:buNone/>
            </a:pPr>
            <a:r>
              <a:rPr lang="mt-MT" b="1" u="sng" dirty="0" smtClean="0"/>
              <a:t>First</a:t>
            </a:r>
            <a:r>
              <a:rPr lang="mt-MT" dirty="0" smtClean="0"/>
              <a:t> </a:t>
            </a:r>
            <a:r>
              <a:rPr lang="mt-MT" dirty="0" smtClean="0">
                <a:solidFill>
                  <a:srgbClr val="C00000"/>
                </a:solidFill>
              </a:rPr>
              <a:t>assess what is happening in the construction industry today – Current Trends – State of the Industry Reports.</a:t>
            </a:r>
          </a:p>
          <a:p>
            <a:pPr>
              <a:buNone/>
            </a:pPr>
            <a:r>
              <a:rPr lang="mt-MT" b="1" u="sng" dirty="0" smtClean="0"/>
              <a:t>Second</a:t>
            </a:r>
            <a:r>
              <a:rPr lang="mt-MT" dirty="0" smtClean="0"/>
              <a:t> </a:t>
            </a:r>
            <a:r>
              <a:rPr lang="mt-MT" dirty="0" smtClean="0">
                <a:solidFill>
                  <a:srgbClr val="C00000"/>
                </a:solidFill>
              </a:rPr>
              <a:t>assess what is expected during the coming 5 years.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>
                <a:solidFill>
                  <a:srgbClr val="C00000"/>
                </a:solidFill>
              </a:rPr>
              <a:t>Short Term ACTION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0640"/>
          </a:xfrm>
        </p:spPr>
        <p:txBody>
          <a:bodyPr>
            <a:normAutofit fontScale="92500" lnSpcReduction="10000"/>
          </a:bodyPr>
          <a:lstStyle/>
          <a:p>
            <a:r>
              <a:rPr lang="mt-MT" dirty="0" smtClean="0">
                <a:solidFill>
                  <a:srgbClr val="C00000"/>
                </a:solidFill>
              </a:rPr>
              <a:t>Stage 1: </a:t>
            </a:r>
            <a:r>
              <a:rPr lang="mt-MT" b="1" dirty="0" smtClean="0">
                <a:solidFill>
                  <a:srgbClr val="C00000"/>
                </a:solidFill>
              </a:rPr>
              <a:t>End November 2012</a:t>
            </a:r>
            <a:r>
              <a:rPr lang="mt-MT" dirty="0" smtClean="0">
                <a:solidFill>
                  <a:srgbClr val="C00000"/>
                </a:solidFill>
              </a:rPr>
              <a:t>:</a:t>
            </a:r>
          </a:p>
          <a:p>
            <a:r>
              <a:rPr lang="mt-MT" dirty="0" smtClean="0"/>
              <a:t>Priority areas feedback from ECCE members.</a:t>
            </a:r>
          </a:p>
          <a:p>
            <a:endParaRPr lang="mt-MT" dirty="0">
              <a:solidFill>
                <a:srgbClr val="C00000"/>
              </a:solidFill>
            </a:endParaRPr>
          </a:p>
          <a:p>
            <a:r>
              <a:rPr lang="mt-MT" dirty="0" smtClean="0">
                <a:solidFill>
                  <a:srgbClr val="C00000"/>
                </a:solidFill>
              </a:rPr>
              <a:t>Stage 2: </a:t>
            </a:r>
            <a:r>
              <a:rPr lang="mt-MT" b="1" dirty="0" smtClean="0">
                <a:solidFill>
                  <a:srgbClr val="C00000"/>
                </a:solidFill>
              </a:rPr>
              <a:t>End December 2012:</a:t>
            </a:r>
          </a:p>
          <a:p>
            <a:r>
              <a:rPr lang="mt-MT" dirty="0" smtClean="0"/>
              <a:t>Development of Detailed Survey – </a:t>
            </a:r>
          </a:p>
          <a:p>
            <a:r>
              <a:rPr lang="mt-MT" dirty="0" smtClean="0"/>
              <a:t>Dissemination to particiapting countires – member organisations – Priorities Determined</a:t>
            </a:r>
          </a:p>
          <a:p>
            <a:pPr>
              <a:buNone/>
            </a:pPr>
            <a:endParaRPr lang="mt-MT" dirty="0" smtClean="0"/>
          </a:p>
          <a:p>
            <a:r>
              <a:rPr lang="mt-MT" dirty="0" smtClean="0">
                <a:solidFill>
                  <a:srgbClr val="C00000"/>
                </a:solidFill>
              </a:rPr>
              <a:t>Stage 3: </a:t>
            </a:r>
            <a:r>
              <a:rPr lang="mt-MT" b="1" dirty="0" smtClean="0">
                <a:solidFill>
                  <a:srgbClr val="C00000"/>
                </a:solidFill>
              </a:rPr>
              <a:t>End February 2013</a:t>
            </a:r>
          </a:p>
          <a:p>
            <a:r>
              <a:rPr lang="mt-MT" dirty="0" smtClean="0"/>
              <a:t>Feedback from member organisations</a:t>
            </a:r>
          </a:p>
          <a:p>
            <a:endParaRPr lang="mt-MT" dirty="0" smtClean="0"/>
          </a:p>
          <a:p>
            <a:r>
              <a:rPr lang="mt-MT" dirty="0" smtClean="0">
                <a:solidFill>
                  <a:srgbClr val="C00000"/>
                </a:solidFill>
              </a:rPr>
              <a:t>Stage 4: </a:t>
            </a:r>
            <a:r>
              <a:rPr lang="mt-MT" b="1" dirty="0" smtClean="0">
                <a:solidFill>
                  <a:srgbClr val="C00000"/>
                </a:solidFill>
              </a:rPr>
              <a:t>End April 2013</a:t>
            </a:r>
          </a:p>
          <a:p>
            <a:r>
              <a:rPr lang="mt-MT" dirty="0" smtClean="0"/>
              <a:t>Analysis if Results.</a:t>
            </a:r>
          </a:p>
          <a:p>
            <a:r>
              <a:rPr lang="mt-MT" dirty="0" smtClean="0"/>
              <a:t>Phase B stratgey development.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mt-MT" dirty="0" smtClean="0"/>
          </a:p>
          <a:p>
            <a:pPr>
              <a:buNone/>
            </a:pPr>
            <a:r>
              <a:rPr lang="mt-MT" dirty="0" smtClean="0"/>
              <a:t>Business Plan Prepared by Prof. Asko Sarja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Ongoing activities.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 dirty="0" smtClean="0"/>
              <a:t>State of the Construction Industry  - State of the Country Studies.</a:t>
            </a:r>
          </a:p>
          <a:p>
            <a:endParaRPr lang="mt-MT" dirty="0" smtClean="0"/>
          </a:p>
          <a:p>
            <a:r>
              <a:rPr lang="mt-MT" dirty="0" smtClean="0"/>
              <a:t>Current Research Projects and Research trends – link to new developments in Civil Engineering</a:t>
            </a:r>
          </a:p>
          <a:p>
            <a:pPr>
              <a:buNone/>
            </a:pPr>
            <a:endParaRPr lang="mt-MT" dirty="0" smtClean="0"/>
          </a:p>
          <a:p>
            <a:r>
              <a:rPr lang="mt-MT" dirty="0" smtClean="0"/>
              <a:t>Member States – Countries Participating</a:t>
            </a:r>
          </a:p>
          <a:p>
            <a:endParaRPr lang="mt-MT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Resources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mt-MT" b="1" dirty="0" smtClean="0"/>
          </a:p>
          <a:p>
            <a:r>
              <a:rPr lang="mt-MT" dirty="0" smtClean="0"/>
              <a:t>Survey on Emerging Technologies.</a:t>
            </a:r>
          </a:p>
          <a:p>
            <a:r>
              <a:rPr lang="mt-MT" dirty="0" smtClean="0"/>
              <a:t>Results &amp; Analysis on Emerging Technologies Survey.</a:t>
            </a:r>
          </a:p>
          <a:p>
            <a:r>
              <a:rPr lang="mt-MT" dirty="0" smtClean="0"/>
              <a:t>Recommendations for Detailed Analysis on the basis of Survey Outcome.</a:t>
            </a:r>
          </a:p>
          <a:p>
            <a:r>
              <a:rPr lang="mt-MT" dirty="0" smtClean="0"/>
              <a:t>Longer Term Plan development.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Deliverables: May 2012</a:t>
            </a:r>
            <a:br>
              <a:rPr lang="mt-MT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t-MT" dirty="0" smtClean="0"/>
              <a:t>Ongoing activity</a:t>
            </a:r>
          </a:p>
          <a:p>
            <a:pPr>
              <a:buNone/>
            </a:pPr>
            <a:endParaRPr lang="mt-MT" dirty="0" smtClean="0"/>
          </a:p>
          <a:p>
            <a:pPr>
              <a:buNone/>
            </a:pPr>
            <a:r>
              <a:rPr lang="mt-MT" dirty="0" smtClean="0"/>
              <a:t>Your Feedback is Welcome</a:t>
            </a:r>
          </a:p>
          <a:p>
            <a:endParaRPr lang="mt-MT" dirty="0" smtClean="0"/>
          </a:p>
          <a:p>
            <a:pPr>
              <a:buNone/>
            </a:pPr>
            <a:r>
              <a:rPr lang="mt-MT" dirty="0" smtClean="0"/>
              <a:t>						</a:t>
            </a:r>
          </a:p>
          <a:p>
            <a:pPr>
              <a:buNone/>
            </a:pPr>
            <a:endParaRPr lang="mt-MT" dirty="0" smtClean="0"/>
          </a:p>
          <a:p>
            <a:pPr>
              <a:buNone/>
            </a:pPr>
            <a:endParaRPr lang="mt-MT" dirty="0" smtClean="0"/>
          </a:p>
          <a:p>
            <a:pPr>
              <a:buNone/>
            </a:pPr>
            <a:r>
              <a:rPr lang="mt-MT" dirty="0" smtClean="0"/>
              <a:t>						</a:t>
            </a:r>
            <a:r>
              <a:rPr lang="mt-MT" sz="4800" dirty="0" smtClean="0">
                <a:solidFill>
                  <a:srgbClr val="C00000"/>
                </a:solidFill>
              </a:rPr>
              <a:t>Thank you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95232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Standing Committee</a:t>
            </a:r>
            <a:br>
              <a:rPr lang="en-GB" sz="4000" dirty="0" smtClean="0"/>
            </a:br>
            <a:r>
              <a:rPr lang="en-GB" sz="4000" dirty="0" smtClean="0"/>
              <a:t>Knowledge</a:t>
            </a:r>
            <a:r>
              <a:rPr lang="mt-MT" sz="4000" dirty="0" smtClean="0"/>
              <a:t> </a:t>
            </a:r>
            <a:r>
              <a:rPr lang="en-GB" sz="4000" dirty="0" smtClean="0"/>
              <a:t>&amp;Technology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3100" dirty="0" smtClean="0"/>
              <a:t>Chairman: </a:t>
            </a:r>
            <a:r>
              <a:rPr lang="en-GB" sz="3100" cap="all" dirty="0" smtClean="0"/>
              <a:t>ASKO </a:t>
            </a:r>
            <a:r>
              <a:rPr lang="en-GB" sz="3100" cap="all" dirty="0" err="1" smtClean="0"/>
              <a:t>sARJA</a:t>
            </a: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cap="all" dirty="0" smtClean="0"/>
              <a:t>v</a:t>
            </a:r>
            <a:r>
              <a:rPr lang="en-GB" sz="3100" dirty="0" smtClean="0"/>
              <a:t>ice chairman: </a:t>
            </a:r>
            <a:r>
              <a:rPr lang="en-GB" sz="3100" cap="all" dirty="0" err="1" smtClean="0"/>
              <a:t>rUBEN</a:t>
            </a:r>
            <a:r>
              <a:rPr lang="mt-MT" sz="3100" cap="all" dirty="0" smtClean="0"/>
              <a:t> paul</a:t>
            </a:r>
            <a:r>
              <a:rPr lang="en-GB" sz="3100" cap="all" dirty="0" smtClean="0"/>
              <a:t> </a:t>
            </a:r>
            <a:r>
              <a:rPr lang="en-GB" sz="3100" cap="all" dirty="0" err="1" smtClean="0"/>
              <a:t>bORG</a:t>
            </a:r>
            <a:endParaRPr lang="en-GB" sz="3100" dirty="0"/>
          </a:p>
        </p:txBody>
      </p:sp>
      <p:sp>
        <p:nvSpPr>
          <p:cNvPr id="9219" name="Alaotsikko 2"/>
          <p:cNvSpPr>
            <a:spLocks noGrp="1"/>
          </p:cNvSpPr>
          <p:nvPr>
            <p:ph type="subTitle" idx="1"/>
          </p:nvPr>
        </p:nvSpPr>
        <p:spPr>
          <a:xfrm>
            <a:off x="685800" y="3789363"/>
            <a:ext cx="7772400" cy="1022350"/>
          </a:xfrm>
        </p:spPr>
        <p:txBody>
          <a:bodyPr/>
          <a:lstStyle/>
          <a:p>
            <a:pPr marR="0" algn="ctr" eaLnBrk="1" hangingPunct="1"/>
            <a:endParaRPr lang="en-GB" smtClean="0"/>
          </a:p>
          <a:p>
            <a:pPr marR="0" algn="ctr" eaLnBrk="1" hangingPunct="1"/>
            <a:r>
              <a:rPr lang="en-GB" smtClean="0"/>
              <a:t>BUSINESS PLAN FOR THE YEAR 2012-2013</a:t>
            </a:r>
          </a:p>
        </p:txBody>
      </p:sp>
      <p:sp>
        <p:nvSpPr>
          <p:cNvPr id="9220" name="Päivämäärän paikkamerkki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2C21B0-1A3A-416C-BA31-E53FEAD3A2EE}" type="datetime1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10/27/2012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9221" name="Dian numeron paikkamerkki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ABEAE0-8878-4970-8B0A-4E3BAE293FD6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ECCE SC K&amp;T </a:t>
            </a:r>
            <a:r>
              <a:rPr lang="en-GB" dirty="0" err="1"/>
              <a:t>Meeting,Dubrovnic</a:t>
            </a:r>
            <a:r>
              <a:rPr lang="en-GB" dirty="0"/>
              <a:t>, Croatia - October 2012</a:t>
            </a:r>
            <a:endParaRPr lang="en-US" dirty="0"/>
          </a:p>
        </p:txBody>
      </p:sp>
      <p:pic>
        <p:nvPicPr>
          <p:cNvPr id="9223" name="Picture 2" descr="logo_ecce_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26289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738687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OBJECTIVE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objectives of SC Knowledge and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Techn</a:t>
            </a:r>
            <a:r>
              <a:rPr lang="mt-MT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logy in 2011-2012 are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follow up of the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European and worldwide research and development in the field of building and civil engineer</a:t>
            </a:r>
            <a:r>
              <a:rPr lang="en-US" dirty="0" smtClean="0"/>
              <a:t>, and distribute information on this to the member Societies of Civil Engineers and to their members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exploring and planning </a:t>
            </a:r>
            <a:r>
              <a:rPr lang="en-US" b="1" dirty="0" smtClean="0">
                <a:solidFill>
                  <a:srgbClr val="C00000"/>
                </a:solidFill>
              </a:rPr>
              <a:t>challenging needs </a:t>
            </a:r>
            <a:r>
              <a:rPr lang="en-US" dirty="0" smtClean="0"/>
              <a:t>of investigations on </a:t>
            </a:r>
            <a:r>
              <a:rPr lang="en-US" b="1" dirty="0" smtClean="0">
                <a:solidFill>
                  <a:srgbClr val="C00000"/>
                </a:solidFill>
              </a:rPr>
              <a:t>new knowledge</a:t>
            </a:r>
            <a:r>
              <a:rPr lang="en-US" dirty="0" smtClean="0"/>
              <a:t> and technologies in building and civil engineering in the selected issues.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mt-MT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>
              <a:solidFill>
                <a:srgbClr val="C0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Standing Committee </a:t>
            </a:r>
            <a:br>
              <a:rPr lang="en-US" sz="3600" dirty="0" smtClean="0"/>
            </a:br>
            <a:r>
              <a:rPr lang="en-US" sz="3600" dirty="0" smtClean="0"/>
              <a:t>Knowledge</a:t>
            </a:r>
            <a:r>
              <a:rPr lang="mt-MT" sz="3600" dirty="0" smtClean="0"/>
              <a:t> </a:t>
            </a:r>
            <a:r>
              <a:rPr lang="en-US" sz="3600" dirty="0" smtClean="0"/>
              <a:t>&amp;Technology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0244" name="Päivämäärän paikkamerkki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4A4E9E-E1CF-44FB-BB4C-C7A7DA2142D1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10/27/2012</a:t>
            </a:fld>
            <a:endParaRPr lang="en-US" smtClean="0"/>
          </a:p>
        </p:txBody>
      </p:sp>
      <p:sp>
        <p:nvSpPr>
          <p:cNvPr id="10245" name="Dian numeron paikkamerkki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6B42A1-19DE-4DC3-A52D-521589124F8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10246" name="Alatunnisteen paikkamerkki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ECCE SC K&amp;T Meeting,Dubrovnic, Croatia - October 2012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1</a:t>
            </a:r>
            <a:r>
              <a:rPr lang="en-US" b="1" dirty="0" smtClean="0"/>
              <a:t>. “Follow up, distribution, exchange and discussing the </a:t>
            </a:r>
            <a:r>
              <a:rPr lang="en-US" b="1" u="sng" dirty="0" smtClean="0">
                <a:solidFill>
                  <a:srgbClr val="C00000"/>
                </a:solidFill>
              </a:rPr>
              <a:t>general development </a:t>
            </a:r>
            <a:r>
              <a:rPr lang="en-US" b="1" dirty="0" smtClean="0"/>
              <a:t>of knowledge and technology in civil engineering at global and European level”</a:t>
            </a:r>
            <a:r>
              <a:rPr lang="en-US" dirty="0" smtClean="0"/>
              <a:t> </a:t>
            </a:r>
            <a:endParaRPr lang="mt-MT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2</a:t>
            </a:r>
            <a:r>
              <a:rPr lang="en-US" b="1" dirty="0" smtClean="0"/>
              <a:t>. “Contribution and support for implementation of “</a:t>
            </a:r>
            <a:r>
              <a:rPr lang="en-US" b="1" u="sng" dirty="0" smtClean="0">
                <a:solidFill>
                  <a:srgbClr val="C00000"/>
                </a:solidFill>
              </a:rPr>
              <a:t>Energy Efficient </a:t>
            </a:r>
            <a:r>
              <a:rPr lang="en-US" b="1" u="sng" dirty="0" err="1" smtClean="0">
                <a:solidFill>
                  <a:srgbClr val="C00000"/>
                </a:solidFill>
              </a:rPr>
              <a:t>nZEB</a:t>
            </a:r>
            <a:r>
              <a:rPr lang="en-US" b="1" u="sng" dirty="0" smtClean="0">
                <a:solidFill>
                  <a:srgbClr val="C00000"/>
                </a:solidFill>
              </a:rPr>
              <a:t> (nearly Zero Energy) Buildings </a:t>
            </a:r>
            <a:r>
              <a:rPr lang="en-US" b="1" dirty="0" smtClean="0"/>
              <a:t>into praxis in ECCE countries </a:t>
            </a:r>
            <a:endParaRPr lang="mt-MT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3</a:t>
            </a:r>
            <a:r>
              <a:rPr lang="en-US" b="1" dirty="0" smtClean="0"/>
              <a:t>. “Contribution and support for implementing the </a:t>
            </a:r>
            <a:r>
              <a:rPr lang="en-US" b="1" u="sng" dirty="0" smtClean="0">
                <a:solidFill>
                  <a:srgbClr val="C00000"/>
                </a:solidFill>
              </a:rPr>
              <a:t>Lifetime oriented buildings and civil engineering </a:t>
            </a:r>
            <a:r>
              <a:rPr lang="en-US" b="1" dirty="0" smtClean="0"/>
              <a:t>into the praxis of ECCE countries </a:t>
            </a:r>
            <a:endParaRPr lang="mt-MT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4</a:t>
            </a:r>
            <a:r>
              <a:rPr lang="en-US" b="1" dirty="0" smtClean="0"/>
              <a:t>. </a:t>
            </a:r>
            <a:r>
              <a:rPr lang="en-US" b="1" dirty="0"/>
              <a:t>“Establishment of the ECCE Social Network “</a:t>
            </a:r>
            <a:r>
              <a:rPr lang="en-US" b="1" dirty="0" err="1"/>
              <a:t>BuildLife</a:t>
            </a:r>
            <a:r>
              <a:rPr lang="en-US" b="1" dirty="0"/>
              <a:t>” </a:t>
            </a:r>
            <a:endParaRPr lang="en-US" b="1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BUSINESS PLAN</a:t>
            </a:r>
            <a:r>
              <a:rPr lang="mt-MT" dirty="0" smtClean="0"/>
              <a:t>:</a:t>
            </a:r>
            <a:r>
              <a:rPr lang="en-US" dirty="0" smtClean="0"/>
              <a:t> YEAR 2012 </a:t>
            </a:r>
            <a:br>
              <a:rPr lang="en-US" dirty="0" smtClean="0"/>
            </a:br>
            <a:r>
              <a:rPr lang="en-US" dirty="0" smtClean="0"/>
              <a:t>Task Forces in 2012 </a:t>
            </a:r>
            <a:endParaRPr lang="en-US" dirty="0"/>
          </a:p>
        </p:txBody>
      </p:sp>
      <p:sp>
        <p:nvSpPr>
          <p:cNvPr id="11268" name="Päivämäärän paikkamerkki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00B9B-567B-4A78-8100-AE030AD0B9A2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10/27/2012</a:t>
            </a:fld>
            <a:endParaRPr lang="en-US" dirty="0" smtClean="0"/>
          </a:p>
        </p:txBody>
      </p:sp>
      <p:sp>
        <p:nvSpPr>
          <p:cNvPr id="11269" name="Dian numeron paikkamerkki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A8FAE1-88A0-406F-8615-4DF9852472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11270" name="Alatunnisteen paikkamerkki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ECCE SC K&amp;T Meeting,Dubrovnic, Croatia - October 2012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t-MT" dirty="0" smtClean="0"/>
          </a:p>
          <a:p>
            <a:pPr>
              <a:buNone/>
            </a:pPr>
            <a:r>
              <a:rPr lang="mt-MT" dirty="0" smtClean="0"/>
              <a:t>SC Discussion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Framework for </a:t>
            </a:r>
            <a:r>
              <a:rPr lang="mt-MT" dirty="0" smtClean="0"/>
              <a:t/>
            </a:r>
            <a:br>
              <a:rPr lang="mt-MT" dirty="0" smtClean="0"/>
            </a:br>
            <a:r>
              <a:rPr lang="mt-MT" dirty="0" smtClean="0"/>
              <a:t>Standing </a:t>
            </a:r>
            <a:r>
              <a:rPr lang="mt-MT" dirty="0" smtClean="0"/>
              <a:t>Committee Activity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 dirty="0" smtClean="0"/>
              <a:t>We need to focus. “The building is complex”.</a:t>
            </a:r>
          </a:p>
          <a:p>
            <a:r>
              <a:rPr lang="mt-MT" dirty="0" smtClean="0"/>
              <a:t>List priority areas.</a:t>
            </a:r>
          </a:p>
          <a:p>
            <a:r>
              <a:rPr lang="mt-MT" dirty="0" smtClean="0"/>
              <a:t>Country data – surveys.</a:t>
            </a:r>
          </a:p>
          <a:p>
            <a:r>
              <a:rPr lang="mt-MT" dirty="0" smtClean="0"/>
              <a:t>Extending beyond Europe for best practice?</a:t>
            </a:r>
          </a:p>
          <a:p>
            <a:r>
              <a:rPr lang="mt-MT" dirty="0" smtClean="0"/>
              <a:t>Consider other fields – beyond Civil Engineering.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Discussion #1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t-MT" dirty="0" smtClean="0"/>
              <a:t>Country organisation would like SC to develop such activities – ECCE added value to country organisations. </a:t>
            </a:r>
          </a:p>
          <a:p>
            <a:r>
              <a:rPr lang="mt-MT" dirty="0" smtClean="0">
                <a:solidFill>
                  <a:srgbClr val="002060"/>
                </a:solidFill>
              </a:rPr>
              <a:t>What country gets back from ECCE.</a:t>
            </a:r>
          </a:p>
          <a:p>
            <a:r>
              <a:rPr lang="mt-MT" dirty="0" smtClean="0">
                <a:solidFill>
                  <a:srgbClr val="FF0000"/>
                </a:solidFill>
              </a:rPr>
              <a:t>Big picture - the EU level. Comparison between countries.</a:t>
            </a:r>
          </a:p>
          <a:p>
            <a:r>
              <a:rPr lang="mt-MT" dirty="0" smtClean="0"/>
              <a:t>Changes of national legislation – 5 year plan – to plan on basis of new legislation to come.</a:t>
            </a:r>
          </a:p>
          <a:p>
            <a:r>
              <a:rPr lang="mt-MT" dirty="0" smtClean="0">
                <a:solidFill>
                  <a:srgbClr val="FF0000"/>
                </a:solidFill>
              </a:rPr>
              <a:t>ECCE providing a tool for what is to come....</a:t>
            </a:r>
          </a:p>
          <a:p>
            <a:r>
              <a:rPr lang="mt-MT" dirty="0" smtClean="0"/>
              <a:t>European Platform of new developments in various fields.</a:t>
            </a:r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Discussion #2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212</TotalTime>
  <Words>1180</Words>
  <Application>Microsoft Office PowerPoint</Application>
  <PresentationFormat>On-screen Show (4:3)</PresentationFormat>
  <Paragraphs>213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Standing Committee Knowledge &amp; Technology</vt:lpstr>
      <vt:lpstr>Participants –  56th ECCE General Meeting</vt:lpstr>
      <vt:lpstr>Ongoing activities.</vt:lpstr>
      <vt:lpstr>Standing Committee Knowledge &amp;Technology  Chairman: ASKO sARJA vice chairman: rUBEN paul bORG</vt:lpstr>
      <vt:lpstr> Standing Committee  Knowledge &amp;Technology  </vt:lpstr>
      <vt:lpstr>BUSINESS PLAN: YEAR 2012  Task Forces in 2012 </vt:lpstr>
      <vt:lpstr>Framework for  Standing Committee Activity</vt:lpstr>
      <vt:lpstr>Discussion #1</vt:lpstr>
      <vt:lpstr>Discussion #2</vt:lpstr>
      <vt:lpstr>Discussion #3</vt:lpstr>
      <vt:lpstr>OBJECTIVE</vt:lpstr>
      <vt:lpstr>Slide 12</vt:lpstr>
      <vt:lpstr>Slide 13</vt:lpstr>
      <vt:lpstr>ACTION PLAN</vt:lpstr>
      <vt:lpstr>Way forward.</vt:lpstr>
      <vt:lpstr>Methodology</vt:lpstr>
      <vt:lpstr>Special Interest Groups:</vt:lpstr>
      <vt:lpstr>A First Step:  Identification of Priority Areas</vt:lpstr>
      <vt:lpstr>The Question</vt:lpstr>
      <vt:lpstr>Answers ...</vt:lpstr>
      <vt:lpstr>Priority Areas Transportation &amp; Infrastructure</vt:lpstr>
      <vt:lpstr>Priority Areas Modelling of Processes and Systems</vt:lpstr>
      <vt:lpstr>Priority Areas Actions on Structures &amp; Vulnerability</vt:lpstr>
      <vt:lpstr>Priority Areas Policy, Regulations &amp; Standards</vt:lpstr>
      <vt:lpstr>Priority Areas Sustainable Energy &amp; Resources</vt:lpstr>
      <vt:lpstr>Priority Areas Materials &amp; Technology</vt:lpstr>
      <vt:lpstr>Proposal for ACTION TASK: Emerging Fields in Civil Engineering</vt:lpstr>
      <vt:lpstr>Short Term ACTION </vt:lpstr>
      <vt:lpstr>Slide 29</vt:lpstr>
      <vt:lpstr>Resources</vt:lpstr>
      <vt:lpstr>Deliverables: May 2012 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&amp; Technology</dc:title>
  <dc:creator>RPBorg NetB</dc:creator>
  <cp:lastModifiedBy>RPBorg NetB</cp:lastModifiedBy>
  <cp:revision>25</cp:revision>
  <dcterms:created xsi:type="dcterms:W3CDTF">2012-10-26T12:19:48Z</dcterms:created>
  <dcterms:modified xsi:type="dcterms:W3CDTF">2012-10-27T07:57:11Z</dcterms:modified>
</cp:coreProperties>
</file>